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77" r:id="rId3"/>
    <p:sldId id="274" r:id="rId4"/>
    <p:sldId id="275" r:id="rId5"/>
    <p:sldId id="27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1"/>
    <p:restoredTop sz="94816"/>
  </p:normalViewPr>
  <p:slideViewPr>
    <p:cSldViewPr snapToGrid="0" snapToObjects="1">
      <p:cViewPr>
        <p:scale>
          <a:sx n="190" d="100"/>
          <a:sy n="190" d="100"/>
        </p:scale>
        <p:origin x="-48" y="-8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16AB-B5AF-4C45-A649-C93DF3791412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14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16AB-B5AF-4C45-A649-C93DF3791412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8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16AB-B5AF-4C45-A649-C93DF3791412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70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 baseline="0"/>
            </a:lvl1pPr>
            <a:lvl2pPr>
              <a:defRPr sz="24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6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16AB-B5AF-4C45-A649-C93DF3791412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16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16AB-B5AF-4C45-A649-C93DF3791412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01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16AB-B5AF-4C45-A649-C93DF3791412}" type="datetimeFigureOut">
              <a:rPr lang="en-US" smtClean="0"/>
              <a:t>8/15/19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67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16AB-B5AF-4C45-A649-C93DF3791412}" type="datetimeFigureOut">
              <a:rPr lang="en-US" smtClean="0"/>
              <a:t>8/15/19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4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16AB-B5AF-4C45-A649-C93DF3791412}" type="datetimeFigureOut">
              <a:rPr lang="en-US" smtClean="0"/>
              <a:t>8/15/19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7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16AB-B5AF-4C45-A649-C93DF3791412}" type="datetimeFigureOut">
              <a:rPr lang="en-US" smtClean="0"/>
              <a:t>8/15/19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7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16AB-B5AF-4C45-A649-C93DF3791412}" type="datetimeFigureOut">
              <a:rPr lang="en-US" smtClean="0"/>
              <a:t>8/15/19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3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16AB-B5AF-4C45-A649-C93DF3791412}" type="datetimeFigureOut">
              <a:rPr lang="en-US" smtClean="0"/>
              <a:t>8/15/19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3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EASTemplate_Background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7913" y="255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916AB-B5AF-4C45-A649-C93DF3791412}" type="datetimeFigureOut">
              <a:rPr lang="en-US" smtClean="0"/>
              <a:t>8/15/19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626" y="207255"/>
            <a:ext cx="655774" cy="77954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152940"/>
            <a:ext cx="91440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14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spcBef>
          <a:spcPct val="200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ypi.org/project/mpi4py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05616" y="2838243"/>
            <a:ext cx="2613991" cy="147002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Introduction to Python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11D056-A36D-A549-BB74-B7ABD8DA3EAB}"/>
              </a:ext>
            </a:extLst>
          </p:cNvPr>
          <p:cNvGrpSpPr/>
          <p:nvPr/>
        </p:nvGrpSpPr>
        <p:grpSpPr>
          <a:xfrm>
            <a:off x="3001134" y="1538080"/>
            <a:ext cx="5894387" cy="5154713"/>
            <a:chOff x="3001134" y="1538080"/>
            <a:chExt cx="5894387" cy="51547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FD0280-D086-CD4A-BC50-B0C9FCFB7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1134" y="1538080"/>
              <a:ext cx="5708650" cy="4321214"/>
            </a:xfrm>
            <a:prstGeom prst="rect">
              <a:avLst/>
            </a:prstGeom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9BC440-5805-7A47-9755-78F93B428D99}"/>
                </a:ext>
              </a:extLst>
            </p:cNvPr>
            <p:cNvSpPr/>
            <p:nvPr/>
          </p:nvSpPr>
          <p:spPr>
            <a:xfrm>
              <a:off x="4323521" y="6292683"/>
              <a:ext cx="4572000" cy="4001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US" sz="1000" dirty="0"/>
                <a:t>By Source (WP:NFCC#4), Fair use, https://</a:t>
              </a:r>
              <a:r>
                <a:rPr lang="en-US" sz="1000" dirty="0" err="1"/>
                <a:t>en.wikipedia.org</a:t>
              </a:r>
              <a:r>
                <a:rPr lang="en-US" sz="1000" dirty="0"/>
                <a:t>/w/</a:t>
              </a:r>
              <a:r>
                <a:rPr lang="en-US" sz="1000" dirty="0" err="1"/>
                <a:t>index.php?curid</a:t>
              </a:r>
              <a:r>
                <a:rPr lang="en-US" sz="1000" dirty="0"/>
                <a:t>=44458281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009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58" y="0"/>
            <a:ext cx="7986409" cy="1143000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Use dir() and autocomplete to see functions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135" y="1641505"/>
            <a:ext cx="2977097" cy="2961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dir('string literal')</a:t>
            </a:r>
            <a:endParaRPr lang="en-US" sz="1400" i="1">
              <a:solidFill>
                <a:schemeClr val="tx2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['__add__',</a:t>
            </a: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...</a:t>
            </a: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'capitalize',</a:t>
            </a: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'casefold',</a:t>
            </a: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'center', </a:t>
            </a: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...</a:t>
            </a: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'upper',</a:t>
            </a: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'zfill']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427" y="2811294"/>
            <a:ext cx="5236858" cy="33977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3845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58" y="0"/>
            <a:ext cx="7986409" cy="1143000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Classes, types, and even functions are objects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2496" y="2147342"/>
            <a:ext cx="5264583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dir(Point.isOrigin)</a:t>
            </a:r>
            <a:endParaRPr lang="en-US" sz="1400" i="1">
              <a:solidFill>
                <a:schemeClr val="tx2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['__annotations__', </a:t>
            </a: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'__call__', </a:t>
            </a: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...</a:t>
            </a: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'__str__', </a:t>
            </a: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'__subclasshook__']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Point.isOrigin.__str__()</a:t>
            </a:r>
            <a:endParaRPr lang="en-US" sz="1400" i="1">
              <a:solidFill>
                <a:schemeClr val="tx2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'&lt;function Point.isOrigin at 0x107e3fd90&gt;' </a:t>
            </a:r>
          </a:p>
          <a:p>
            <a:pPr lvl="1">
              <a:lnSpc>
                <a:spcPct val="150000"/>
              </a:lnSpc>
            </a:pPr>
            <a:endParaRPr lang="en-US" sz="140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026" name="Picture 2" descr="mage result for mind blown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96" y="2400261"/>
            <a:ext cx="33337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51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58" y="2552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Python packages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4812" y="1459247"/>
            <a:ext cx="8229600" cy="2229616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spcAft>
                <a:spcPts val="1000"/>
              </a:spcAft>
              <a:buFont typeface="Arial" charset="0"/>
              <a:buChar char="•"/>
            </a:pPr>
            <a:r>
              <a:rPr lang="en-US" sz="2200"/>
              <a:t>A package is a set of Python modules and scripts (and possibly C, Fortran, etc. supporting code) that can be installed in a Python environment</a:t>
            </a:r>
          </a:p>
          <a:p>
            <a:pPr marL="457200" indent="-457200">
              <a:spcAft>
                <a:spcPts val="1000"/>
              </a:spcAft>
              <a:buFont typeface="Arial" charset="0"/>
              <a:buChar char="•"/>
            </a:pPr>
            <a:r>
              <a:rPr lang="en-US" sz="2200"/>
              <a:t>A Python library called </a:t>
            </a:r>
            <a:r>
              <a:rPr lang="en-US" sz="2200" i="1"/>
              <a:t>setuptools</a:t>
            </a:r>
            <a:r>
              <a:rPr lang="en-US" sz="2200"/>
              <a:t> (son of </a:t>
            </a:r>
            <a:r>
              <a:rPr lang="en-US" sz="2200" i="1"/>
              <a:t>distutils</a:t>
            </a:r>
            <a:r>
              <a:rPr lang="en-US" sz="2200"/>
              <a:t>) allows packages of Python code to be installed in a standard fashion</a:t>
            </a:r>
          </a:p>
          <a:p>
            <a:pPr marL="457200" indent="-457200">
              <a:spcAft>
                <a:spcPts val="1000"/>
              </a:spcAft>
              <a:buFont typeface="Arial" charset="0"/>
              <a:buChar char="•"/>
            </a:pPr>
            <a:r>
              <a:rPr lang="en-US" sz="2200">
                <a:hlinkClick r:id="rId2"/>
              </a:rPr>
              <a:t>mpi4py</a:t>
            </a:r>
            <a:endParaRPr lang="en-US" sz="2200"/>
          </a:p>
        </p:txBody>
      </p:sp>
      <p:sp>
        <p:nvSpPr>
          <p:cNvPr id="6" name="TextBox 5"/>
          <p:cNvSpPr txBox="1"/>
          <p:nvPr/>
        </p:nvSpPr>
        <p:spPr>
          <a:xfrm>
            <a:off x="1748561" y="4128075"/>
            <a:ext cx="512512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[ajk@holy2a]$  tar xvf mpi4py-2.0.0.tar.gz   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[ajk@holy2a]$  cd mpi4py-2.0.0   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[ajk@holy2a]$  python setup.py install</a:t>
            </a:r>
          </a:p>
        </p:txBody>
      </p:sp>
    </p:spTree>
    <p:extLst>
      <p:ext uri="{BB962C8B-B14F-4D97-AF65-F5344CB8AC3E}">
        <p14:creationId xmlns:p14="http://schemas.microsoft.com/office/powerpoint/2010/main" val="514883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58" y="2552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Python packages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4812" y="1459247"/>
            <a:ext cx="8229600" cy="1174538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000"/>
              </a:spcAft>
            </a:pPr>
            <a:r>
              <a:rPr lang="en-US" sz="2200"/>
              <a:t>Install packages directly from PyPI using pip</a:t>
            </a:r>
          </a:p>
          <a:p>
            <a:pPr marL="914400" lvl="1" indent="-457200">
              <a:spcAft>
                <a:spcPts val="1000"/>
              </a:spcAft>
              <a:buFont typeface="Arial" charset="0"/>
              <a:buChar char="•"/>
            </a:pPr>
            <a:r>
              <a:rPr lang="en-US" sz="1600" i="1"/>
              <a:t>PyPI is an enormous repository of packages (&gt;190,000)</a:t>
            </a:r>
          </a:p>
          <a:p>
            <a:pPr marL="914400" lvl="1" indent="-457200">
              <a:spcAft>
                <a:spcPts val="1000"/>
              </a:spcAft>
              <a:buFont typeface="Arial" charset="0"/>
              <a:buChar char="•"/>
            </a:pPr>
            <a:r>
              <a:rPr lang="en-US" sz="1600" i="1"/>
              <a:t>pip installs recurse through dependencies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2899" y="3127705"/>
            <a:ext cx="6950942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>
                <a:latin typeface="Andale Mono" charset="0"/>
                <a:ea typeface="Andale Mono" charset="0"/>
                <a:cs typeface="Andale Mono" charset="0"/>
              </a:rPr>
              <a:t> [ajk@holy2a]$ pip install Flask-Script   </a:t>
            </a:r>
          </a:p>
          <a:p>
            <a:pPr>
              <a:lnSpc>
                <a:spcPct val="150000"/>
              </a:lnSpc>
            </a:pPr>
            <a:r>
              <a:rPr lang="de-DE" sz="1400">
                <a:latin typeface="Andale Mono" charset="0"/>
                <a:ea typeface="Andale Mono" charset="0"/>
                <a:cs typeface="Andale Mono" charset="0"/>
              </a:rPr>
              <a:t>  Collecting Flask-Script     </a:t>
            </a:r>
          </a:p>
          <a:p>
            <a:pPr>
              <a:lnSpc>
                <a:spcPct val="150000"/>
              </a:lnSpc>
            </a:pPr>
            <a:r>
              <a:rPr lang="de-DE" sz="1400">
                <a:latin typeface="Andale Mono" charset="0"/>
                <a:ea typeface="Andale Mono" charset="0"/>
                <a:cs typeface="Andale Mono" charset="0"/>
              </a:rPr>
              <a:t>  Downloading Flask-Script-2.0.5.tar.gz (42kB)</a:t>
            </a:r>
          </a:p>
          <a:p>
            <a:pPr>
              <a:lnSpc>
                <a:spcPct val="150000"/>
              </a:lnSpc>
            </a:pPr>
            <a:r>
              <a:rPr lang="de-DE" sz="1400">
                <a:latin typeface="Andale Mono" charset="0"/>
                <a:ea typeface="Andale Mono" charset="0"/>
                <a:cs typeface="Andale Mono" charset="0"/>
              </a:rPr>
              <a:t>       100% |████████████████████████████████| 51kB 710kB/s    </a:t>
            </a:r>
          </a:p>
          <a:p>
            <a:pPr>
              <a:lnSpc>
                <a:spcPct val="150000"/>
              </a:lnSpc>
            </a:pPr>
            <a:r>
              <a:rPr lang="de-DE" sz="1400">
                <a:latin typeface="Andale Mono" charset="0"/>
                <a:ea typeface="Andale Mono" charset="0"/>
                <a:cs typeface="Andale Mono" charset="0"/>
              </a:rPr>
              <a:t>  Collecting Flask (from Flask-Script)     </a:t>
            </a:r>
          </a:p>
          <a:p>
            <a:pPr>
              <a:lnSpc>
                <a:spcPct val="150000"/>
              </a:lnSpc>
            </a:pPr>
            <a:r>
              <a:rPr lang="de-DE" sz="1400">
                <a:latin typeface="Andale Mono" charset="0"/>
                <a:ea typeface="Andale Mono" charset="0"/>
                <a:cs typeface="Andale Mono" charset="0"/>
              </a:rPr>
              <a:t>  Downloading Flask-0.12-py2.py3-none-any.whl (82kB)</a:t>
            </a:r>
          </a:p>
          <a:p>
            <a:pPr>
              <a:lnSpc>
                <a:spcPct val="150000"/>
              </a:lnSpc>
            </a:pPr>
            <a:r>
              <a:rPr lang="de-DE" sz="1400">
                <a:latin typeface="Andale Mono" charset="0"/>
                <a:ea typeface="Andale Mono" charset="0"/>
                <a:cs typeface="Andale Mono" charset="0"/>
              </a:rPr>
              <a:t>       100% |████████████████████████████████| 92kB 2.0MB/s </a:t>
            </a:r>
            <a:endParaRPr lang="en-US" sz="140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928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58" y="2552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Python packages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40720" y="1639001"/>
            <a:ext cx="5933803" cy="1174538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000"/>
              </a:spcAft>
            </a:pPr>
            <a:r>
              <a:rPr lang="en-US" sz="2200"/>
              <a:t>Install packages directly from a git repository</a:t>
            </a:r>
          </a:p>
          <a:p>
            <a:pPr marL="914400" lvl="1" indent="-457200">
              <a:spcAft>
                <a:spcPts val="1000"/>
              </a:spcAft>
              <a:buFont typeface="Arial" charset="0"/>
              <a:buChar char="•"/>
            </a:pPr>
            <a:r>
              <a:rPr lang="en-US" sz="1600" i="1"/>
              <a:t>Repository must have a setup.py file in the root</a:t>
            </a:r>
          </a:p>
          <a:p>
            <a:pPr marL="914400" lvl="1" indent="-457200">
              <a:spcAft>
                <a:spcPts val="1000"/>
              </a:spcAft>
              <a:buFont typeface="Arial" charset="0"/>
              <a:buChar char="•"/>
            </a:pPr>
            <a:r>
              <a:rPr lang="en-US" sz="1600" i="1"/>
              <a:t>Branches and tags may be specified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083" y="3362167"/>
            <a:ext cx="77027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>
                <a:latin typeface="Andale Mono" charset="0"/>
                <a:ea typeface="Andale Mono" charset="0"/>
                <a:cs typeface="Andale Mono" charset="0"/>
              </a:rPr>
              <a:t>[ajk@holy2a]$ pip install git+https://github.com/aaronk/MISO.git@slurm</a:t>
            </a:r>
            <a:endParaRPr lang="en-US" sz="140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627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58" y="2552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Virtual environments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0523" y="1639000"/>
            <a:ext cx="7877907" cy="1838846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000"/>
              </a:spcAft>
            </a:pPr>
            <a:r>
              <a:rPr lang="en-US" sz="2200"/>
              <a:t>Virtual environments, like virtualenv, were developed to enable user package installation and mitigate package conflicts</a:t>
            </a:r>
          </a:p>
          <a:p>
            <a:pPr marL="914400" lvl="1" indent="-457200">
              <a:spcAft>
                <a:spcPts val="1000"/>
              </a:spcAft>
              <a:buFont typeface="Arial" charset="0"/>
              <a:buChar char="•"/>
            </a:pPr>
            <a:r>
              <a:rPr lang="en-US" sz="1600" i="1"/>
              <a:t>Makes a copy of the system python into the current directory</a:t>
            </a:r>
          </a:p>
          <a:p>
            <a:pPr marL="914400" lvl="1" indent="-457200">
              <a:spcAft>
                <a:spcPts val="1000"/>
              </a:spcAft>
              <a:buFont typeface="Arial" charset="0"/>
              <a:buChar char="•"/>
            </a:pPr>
            <a:r>
              <a:rPr lang="en-US" sz="1600" i="1"/>
              <a:t>Once activated, allows users to install packages without sudo</a:t>
            </a:r>
          </a:p>
          <a:p>
            <a:pPr marL="914400" lvl="1" indent="-457200">
              <a:spcAft>
                <a:spcPts val="1000"/>
              </a:spcAft>
              <a:buFont typeface="Arial" charset="0"/>
              <a:buChar char="•"/>
            </a:pPr>
            <a:r>
              <a:rPr lang="en-US" sz="1600" i="1"/>
              <a:t>Multiple environments can be maintained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246" y="3807643"/>
            <a:ext cx="71577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>
                <a:latin typeface="Andale Mono" charset="0"/>
                <a:ea typeface="Andale Mono" charset="0"/>
                <a:cs typeface="Andale Mono" charset="0"/>
              </a:rPr>
              <a:t>[ajk@holy2a]$ mkdir envs; cd envs</a:t>
            </a:r>
          </a:p>
          <a:p>
            <a:pPr>
              <a:lnSpc>
                <a:spcPct val="150000"/>
              </a:lnSpc>
            </a:pPr>
            <a:r>
              <a:rPr lang="de-DE" sz="1200">
                <a:latin typeface="Andale Mono" charset="0"/>
                <a:ea typeface="Andale Mono" charset="0"/>
                <a:cs typeface="Andale Mono" charset="0"/>
              </a:rPr>
              <a:t>[ajk@holy2a]$ virtualenv workshop</a:t>
            </a:r>
          </a:p>
          <a:p>
            <a:pPr>
              <a:lnSpc>
                <a:spcPct val="150000"/>
              </a:lnSpc>
            </a:pPr>
            <a:r>
              <a:rPr lang="de-DE" sz="1200">
                <a:latin typeface="Andale Mono" charset="0"/>
                <a:ea typeface="Andale Mono" charset="0"/>
                <a:cs typeface="Andale Mono" charset="0"/>
              </a:rPr>
              <a:t>   New python executable in /n/home_rc/akitzmiller/envs/workshop/bin/python</a:t>
            </a:r>
          </a:p>
          <a:p>
            <a:pPr>
              <a:lnSpc>
                <a:spcPct val="150000"/>
              </a:lnSpc>
            </a:pPr>
            <a:r>
              <a:rPr lang="de-DE" sz="1200">
                <a:latin typeface="Andale Mono" charset="0"/>
                <a:ea typeface="Andale Mono" charset="0"/>
                <a:cs typeface="Andale Mono" charset="0"/>
              </a:rPr>
              <a:t>   Installing setuptools, pip, wheel...done.   </a:t>
            </a:r>
          </a:p>
          <a:p>
            <a:pPr>
              <a:lnSpc>
                <a:spcPct val="150000"/>
              </a:lnSpc>
            </a:pPr>
            <a:r>
              <a:rPr lang="de-DE" sz="1200">
                <a:latin typeface="Andale Mono" charset="0"/>
                <a:ea typeface="Andale Mono" charset="0"/>
                <a:cs typeface="Andale Mono" charset="0"/>
              </a:rPr>
              <a:t>[ajk@holy2a]$ source workshop/bin/activate   </a:t>
            </a:r>
          </a:p>
          <a:p>
            <a:pPr>
              <a:lnSpc>
                <a:spcPct val="150000"/>
              </a:lnSpc>
            </a:pPr>
            <a:r>
              <a:rPr lang="de-DE" sz="1200">
                <a:latin typeface="Andale Mono" charset="0"/>
                <a:ea typeface="Andale Mono" charset="0"/>
                <a:cs typeface="Andale Mono" charset="0"/>
              </a:rPr>
              <a:t>(workshop) [akitzmiller@holy2a envs]$ pip install workshop</a:t>
            </a:r>
            <a:endParaRPr lang="en-US" sz="120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74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58" y="2552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Anaconda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3335" y="1427984"/>
            <a:ext cx="8649650" cy="2878293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5500"/>
              <a:t>Anaconda is an enhanced Python library management system </a:t>
            </a: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3400" i="1"/>
              <a:t>Originally developed to effectively manage scientific libraries like numpy, scipy, and matplotlib</a:t>
            </a: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3400" i="1"/>
              <a:t>Includes "conda" a package management tool (install / remove / update)</a:t>
            </a: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3400" i="1"/>
              <a:t>A PyPI-like repository of packages in binary form, including non-Python dependencies (e.g. PySAM + samtools + htslib</a:t>
            </a: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3400" i="1"/>
              <a:t>Supports multiple "channels" (i.e. other package repositories)</a:t>
            </a: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3400" i="1"/>
              <a:t>Odyssey python modules are Anaconda modules with a lot of pre-installed libraries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3233" y="4471948"/>
            <a:ext cx="5391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>
                <a:latin typeface="Andale Mono" charset="0"/>
                <a:ea typeface="Andale Mono" charset="0"/>
                <a:cs typeface="Andale Mono" charset="0"/>
              </a:rPr>
              <a:t>[ajk@holy2a]$ module load python/2.7.11-fasrc01  </a:t>
            </a:r>
          </a:p>
          <a:p>
            <a:pPr>
              <a:lnSpc>
                <a:spcPct val="150000"/>
              </a:lnSpc>
            </a:pPr>
            <a:r>
              <a:rPr lang="de-DE" sz="1200">
                <a:latin typeface="Andale Mono" charset="0"/>
                <a:ea typeface="Andale Mono" charset="0"/>
                <a:cs typeface="Andale Mono" charset="0"/>
              </a:rPr>
              <a:t>[ajk@holy2a]$ module list</a:t>
            </a:r>
          </a:p>
          <a:p>
            <a:pPr>
              <a:lnSpc>
                <a:spcPct val="150000"/>
              </a:lnSpc>
            </a:pPr>
            <a:r>
              <a:rPr lang="de-DE" sz="1200">
                <a:latin typeface="Andale Mono" charset="0"/>
                <a:ea typeface="Andale Mono" charset="0"/>
                <a:cs typeface="Andale Mono" charset="0"/>
              </a:rPr>
              <a:t>  Currently Loaded Modules:</a:t>
            </a:r>
          </a:p>
          <a:p>
            <a:pPr>
              <a:lnSpc>
                <a:spcPct val="150000"/>
              </a:lnSpc>
            </a:pPr>
            <a:r>
              <a:rPr lang="de-DE" sz="1200">
                <a:latin typeface="Andale Mono" charset="0"/>
                <a:ea typeface="Andale Mono" charset="0"/>
                <a:cs typeface="Andale Mono" charset="0"/>
              </a:rPr>
              <a:t>    1) Anaconda/2.5.0-fasrc01   2) python/2.7.11-fasrc01</a:t>
            </a:r>
          </a:p>
        </p:txBody>
      </p:sp>
    </p:spTree>
    <p:extLst>
      <p:ext uri="{BB962C8B-B14F-4D97-AF65-F5344CB8AC3E}">
        <p14:creationId xmlns:p14="http://schemas.microsoft.com/office/powerpoint/2010/main" val="793677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58" y="2552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Anaconda virtual environments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819" y="1391138"/>
            <a:ext cx="7909169" cy="617415"/>
          </a:xfrm>
        </p:spPr>
        <p:txBody>
          <a:bodyPr>
            <a:normAutofit fontScale="92500"/>
          </a:bodyPr>
          <a:lstStyle/>
          <a:p>
            <a:pPr>
              <a:spcAft>
                <a:spcPts val="1000"/>
              </a:spcAft>
            </a:pPr>
            <a:r>
              <a:rPr lang="en-US" sz="2200"/>
              <a:t>Anaconda also allows you to create virtual environments by name...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2358" y="1941729"/>
            <a:ext cx="7638630" cy="4697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[ajk@holy2a] module load python/2.7.14-fasrc02     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[ajk@holy2a] conda create -n workshop pip </a:t>
            </a:r>
            <a:r>
              <a:rPr lang="mr-IN" sz="1050">
                <a:latin typeface="Andale Mono" charset="0"/>
                <a:ea typeface="Andale Mono" charset="0"/>
                <a:cs typeface="Andale Mono" charset="0"/>
              </a:rPr>
              <a:t>–</a:t>
            </a: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y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Fetching package metadata .................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Solving package specifications: .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Package plan for installation in environment /n/home_rc/akitzmiller/.conda/envs/workshop: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The following NEW packages will be INSTALLED: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    ca-certificates: 2018.8.24-ha4d7672_0 conda-forge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    ...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    pip:             18.1-py27_1000       conda-forge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    python:          2.7.15-h33da82c_4    conda-forge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    ...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    zlib:            1.2.11-h470a237_3    conda-forge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#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# To activate this environment, use: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# $ source activate workshop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#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# To deactivate this environment, use: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# $ source deactivate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#</a:t>
            </a:r>
          </a:p>
        </p:txBody>
      </p:sp>
    </p:spTree>
    <p:extLst>
      <p:ext uri="{BB962C8B-B14F-4D97-AF65-F5344CB8AC3E}">
        <p14:creationId xmlns:p14="http://schemas.microsoft.com/office/powerpoint/2010/main" val="660802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58" y="2552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Anaconda virtual environments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819" y="1391138"/>
            <a:ext cx="7909169" cy="617415"/>
          </a:xfrm>
        </p:spPr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n-US" sz="2200"/>
              <a:t>... by path (useful for shared environments)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2358" y="1941729"/>
            <a:ext cx="531427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[ajk@holy2a] conda create -p /n/my_lab/shared/software/pyenv pip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[ajk@holy2a] source activate /n/my_lab/shared/software/pyenv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40434" y="2723658"/>
            <a:ext cx="7909169" cy="61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r>
              <a:rPr lang="en-US" sz="2200"/>
              <a:t>... from a YAML configuration file</a:t>
            </a:r>
          </a:p>
          <a:p>
            <a:pPr>
              <a:spcAft>
                <a:spcPts val="1000"/>
              </a:spcAft>
            </a:pPr>
            <a:endParaRPr lang="en-US" sz="2200"/>
          </a:p>
          <a:p>
            <a:pPr>
              <a:spcAft>
                <a:spcPts val="1000"/>
              </a:spcAft>
            </a:pPr>
            <a:endParaRPr lang="en-US" sz="2200"/>
          </a:p>
        </p:txBody>
      </p:sp>
      <p:sp>
        <p:nvSpPr>
          <p:cNvPr id="8" name="TextBox 7"/>
          <p:cNvSpPr txBox="1"/>
          <p:nvPr/>
        </p:nvSpPr>
        <p:spPr>
          <a:xfrm>
            <a:off x="1657342" y="3911947"/>
            <a:ext cx="4031873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[ajk@holy2a] conda env create -f environment.yml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96658" y="3219811"/>
            <a:ext cx="7100704" cy="744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spcAft>
                <a:spcPts val="1000"/>
              </a:spcAft>
              <a:buFont typeface="Arial" charset="0"/>
              <a:buChar char="•"/>
            </a:pPr>
            <a:r>
              <a:rPr lang="en-US" sz="1600" i="1"/>
              <a:t>The YAML file may contain the environment name, any channels and a list of packages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717089" y="4519681"/>
            <a:ext cx="7909169" cy="61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r>
              <a:rPr lang="en-US" sz="2200"/>
              <a:t>... or as a clone of an existing environment</a:t>
            </a:r>
          </a:p>
          <a:p>
            <a:pPr>
              <a:spcAft>
                <a:spcPts val="1000"/>
              </a:spcAft>
            </a:pPr>
            <a:endParaRPr lang="en-US" sz="2200"/>
          </a:p>
          <a:p>
            <a:pPr>
              <a:spcAft>
                <a:spcPts val="1000"/>
              </a:spcAft>
            </a:pPr>
            <a:endParaRPr lang="en-US" sz="2200"/>
          </a:p>
        </p:txBody>
      </p:sp>
      <p:sp>
        <p:nvSpPr>
          <p:cNvPr id="11" name="TextBox 10"/>
          <p:cNvSpPr txBox="1"/>
          <p:nvPr/>
        </p:nvSpPr>
        <p:spPr>
          <a:xfrm>
            <a:off x="1657341" y="5098364"/>
            <a:ext cx="443262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[ajk@holy2a] module load python/2.7.14-fasrc01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[ajk@holy2a] echo $PYTHON_HOME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/n/helmod/apps/centos7/Core/Anaconda/5.0.1-fasrc01/x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[ajk@holy2a] conda create -n ody </a:t>
            </a:r>
            <a:r>
              <a:rPr lang="mr-IN" sz="1050">
                <a:latin typeface="Andale Mono" charset="0"/>
                <a:ea typeface="Andale Mono" charset="0"/>
                <a:cs typeface="Andale Mono" charset="0"/>
              </a:rPr>
              <a:t>–</a:t>
            </a:r>
            <a:r>
              <a:rPr lang="en-US" sz="1050">
                <a:latin typeface="Andale Mono" charset="0"/>
                <a:ea typeface="Andale Mono" charset="0"/>
                <a:cs typeface="Andale Mono" charset="0"/>
              </a:rPr>
              <a:t>-</a:t>
            </a: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clone $PYTHON_HOME</a:t>
            </a:r>
          </a:p>
        </p:txBody>
      </p:sp>
    </p:spTree>
    <p:extLst>
      <p:ext uri="{BB962C8B-B14F-4D97-AF65-F5344CB8AC3E}">
        <p14:creationId xmlns:p14="http://schemas.microsoft.com/office/powerpoint/2010/main" val="1946996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58" y="2552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Anaconda virtual environments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819" y="1391138"/>
            <a:ext cx="7909169" cy="617415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000"/>
              </a:spcAft>
            </a:pPr>
            <a:r>
              <a:rPr lang="en-US" sz="2200"/>
              <a:t>Once created, there are many ways to install packages in a conda environment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8225" y="2621598"/>
            <a:ext cx="4112023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(workshop)[ajk@holy2a] conda install Django --yes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2520" y="3674044"/>
            <a:ext cx="4993675" cy="819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(workshop)[ajk@holy2a]$ conda config --add channels defaults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(workshop)[ajk@holy2a]$ conda config --add channels bioconda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(workshop)[ajk@holy2a]$ conda install ddocent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92044" y="2248104"/>
            <a:ext cx="5365915" cy="426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spcAft>
                <a:spcPts val="1000"/>
              </a:spcAft>
              <a:buFont typeface="Arial" charset="0"/>
              <a:buChar char="•"/>
            </a:pPr>
            <a:r>
              <a:rPr lang="en-US" sz="1600" i="1"/>
              <a:t>from Continuum (makers of Anaconda)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599052" y="3246100"/>
            <a:ext cx="5365915" cy="426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spcAft>
                <a:spcPts val="1000"/>
              </a:spcAft>
              <a:buFont typeface="Arial" charset="0"/>
              <a:buChar char="•"/>
            </a:pPr>
            <a:r>
              <a:rPr lang="en-US" sz="1600" i="1"/>
              <a:t>from a different channel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592043" y="4708935"/>
            <a:ext cx="5365915" cy="426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spcAft>
                <a:spcPts val="1000"/>
              </a:spcAft>
              <a:buFont typeface="Arial" charset="0"/>
              <a:buChar char="•"/>
            </a:pPr>
            <a:r>
              <a:rPr lang="en-US" sz="1600" i="1"/>
              <a:t>or do a pip install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72369" y="5108597"/>
            <a:ext cx="515397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(workshop)[ajk@holy2a ~] pip install BioPython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Collecting BioPython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  Downloading biopython-1.68.tar.gz (14.4MB)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    100% |████████████████████████████████| 14.4MB 24kB/s </a:t>
            </a:r>
          </a:p>
        </p:txBody>
      </p:sp>
    </p:spTree>
    <p:extLst>
      <p:ext uri="{BB962C8B-B14F-4D97-AF65-F5344CB8AC3E}">
        <p14:creationId xmlns:p14="http://schemas.microsoft.com/office/powerpoint/2010/main" val="1082774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vdi.rc.fas.harvard.edu</a:t>
            </a:r>
          </a:p>
          <a:p>
            <a:r>
              <a:rPr lang="en-US"/>
              <a:t>Jupyter Lab</a:t>
            </a:r>
          </a:p>
          <a:p>
            <a:r>
              <a:rPr lang="en-US"/>
              <a:t>2 cores</a:t>
            </a:r>
          </a:p>
          <a:p>
            <a:r>
              <a:rPr lang="en-US"/>
              <a:t>4 Gb RAM</a:t>
            </a:r>
          </a:p>
          <a:p>
            <a:r>
              <a:rPr lang="en-US"/>
              <a:t>Reservation: bioinformatics</a:t>
            </a:r>
          </a:p>
          <a:p>
            <a:r>
              <a:rPr lang="en-US"/>
              <a:t>Slurm account: informatics_workshop</a:t>
            </a:r>
          </a:p>
          <a:p>
            <a:endParaRPr lang="en-US"/>
          </a:p>
          <a:p>
            <a:r>
              <a:rPr lang="en-US" sz="2000"/>
              <a:t>git clone https://github.com/harvardinformatics/micro-course.git</a:t>
            </a:r>
          </a:p>
        </p:txBody>
      </p:sp>
    </p:spTree>
    <p:extLst>
      <p:ext uri="{BB962C8B-B14F-4D97-AF65-F5344CB8AC3E}">
        <p14:creationId xmlns:p14="http://schemas.microsoft.com/office/powerpoint/2010/main" val="1097721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58" y="2552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Anaconda virtual environments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819" y="1391138"/>
            <a:ext cx="7909169" cy="617415"/>
          </a:xfrm>
        </p:spPr>
        <p:txBody>
          <a:bodyPr>
            <a:normAutofit fontScale="92500"/>
          </a:bodyPr>
          <a:lstStyle/>
          <a:p>
            <a:pPr>
              <a:spcAft>
                <a:spcPts val="1000"/>
              </a:spcAft>
            </a:pPr>
            <a:r>
              <a:rPr lang="en-US" sz="2200"/>
              <a:t>conda packages are compiled binaries and that can be a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7478" y="2058164"/>
            <a:ext cx="7718780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(workshop)[ajk@holy2a] conda install -c conda-forge tensorflow    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(workshop)[ajk@holy2a] python    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&gt;&gt;&gt; import tensorflow as tf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Traceback (most recent call last):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...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  File "/n/home_rc/akitzmiller/.conda/envs/clone/lib/python2.7/site-packages/tensorflow/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python/pywrap_tensorflow.py", line 24, in swig_import_helper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    _mod = imp.load_module('_pywrap_tensorflow', fp, pathname, description)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      ImportError: /usr/lib64/libstdc++.so.6: version `GLIBCXX_3.4.19' not found (required by 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/n/home_rc/akitzmiller/.conda/envs/clone/lib/python2.7/site-packages/tensorflow/python/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_pywrap_tensorflow.so)    </a:t>
            </a:r>
          </a:p>
          <a:p>
            <a:pPr>
              <a:lnSpc>
                <a:spcPct val="150000"/>
              </a:lnSpc>
            </a:pPr>
            <a:r>
              <a:rPr lang="de-DE" sz="1050">
                <a:latin typeface="Andale Mono" charset="0"/>
                <a:ea typeface="Andale Mono" charset="0"/>
                <a:cs typeface="Andale Mono" charset="0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1821688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58" y="2552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Anaconda virtual environments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3531" y="1336431"/>
            <a:ext cx="8687227" cy="617415"/>
          </a:xfrm>
        </p:spPr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n-US" sz="1800"/>
              <a:t>Installing with pip will usually compile source code.  That can also be a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0013" y="1729918"/>
            <a:ext cx="8340745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000">
                <a:latin typeface="Andale Mono" charset="0"/>
                <a:ea typeface="Andale Mono" charset="0"/>
                <a:cs typeface="Andale Mono" charset="0"/>
              </a:rPr>
              <a:t>(workshop)[ajk@holy2a] pip install gattlib</a:t>
            </a:r>
          </a:p>
          <a:p>
            <a:pPr>
              <a:lnSpc>
                <a:spcPct val="150000"/>
              </a:lnSpc>
            </a:pPr>
            <a:r>
              <a:rPr lang="de-DE" sz="1000">
                <a:latin typeface="Andale Mono" charset="0"/>
                <a:ea typeface="Andale Mono" charset="0"/>
                <a:cs typeface="Andale Mono" charset="0"/>
              </a:rPr>
              <a:t>    Collecting gattlib      Downloading gattlib-0.20150805.tar.gz (1.7MB)</a:t>
            </a:r>
          </a:p>
          <a:p>
            <a:pPr>
              <a:lnSpc>
                <a:spcPct val="150000"/>
              </a:lnSpc>
            </a:pPr>
            <a:r>
              <a:rPr lang="de-DE" sz="1000">
                <a:latin typeface="Andale Mono" charset="0"/>
                <a:ea typeface="Andale Mono" charset="0"/>
                <a:cs typeface="Andale Mono" charset="0"/>
              </a:rPr>
              <a:t>        100% |████████████████████████████████| 1.7MB 170kB/s</a:t>
            </a:r>
          </a:p>
          <a:p>
            <a:pPr>
              <a:lnSpc>
                <a:spcPct val="150000"/>
              </a:lnSpc>
            </a:pPr>
            <a:r>
              <a:rPr lang="de-DE" sz="1000">
                <a:latin typeface="Andale Mono" charset="0"/>
                <a:ea typeface="Andale Mono" charset="0"/>
                <a:cs typeface="Andale Mono" charset="0"/>
              </a:rPr>
              <a:t>     Building wheels for collected packages: gattlib</a:t>
            </a:r>
          </a:p>
          <a:p>
            <a:pPr>
              <a:lnSpc>
                <a:spcPct val="150000"/>
              </a:lnSpc>
            </a:pPr>
            <a:r>
              <a:rPr lang="de-DE" sz="1000">
                <a:latin typeface="Andale Mono" charset="0"/>
                <a:ea typeface="Andale Mono" charset="0"/>
                <a:cs typeface="Andale Mono" charset="0"/>
              </a:rPr>
              <a:t>      Running setup.py bdist_wheel for gattlib ... error</a:t>
            </a:r>
          </a:p>
          <a:p>
            <a:pPr>
              <a:lnSpc>
                <a:spcPct val="150000"/>
              </a:lnSpc>
            </a:pPr>
            <a:r>
              <a:rPr lang="de-DE" sz="1000">
                <a:latin typeface="Andale Mono" charset="0"/>
                <a:ea typeface="Andale Mono" charset="0"/>
                <a:cs typeface="Andale Mono" charset="0"/>
              </a:rPr>
              <a:t>      Complete output from command</a:t>
            </a:r>
          </a:p>
          <a:p>
            <a:pPr>
              <a:lnSpc>
                <a:spcPct val="150000"/>
              </a:lnSpc>
            </a:pPr>
            <a:r>
              <a:rPr lang="de-DE" sz="1000">
                <a:latin typeface="Andale Mono" charset="0"/>
                <a:ea typeface="Andale Mono" charset="0"/>
                <a:cs typeface="Andale Mono" charset="0"/>
              </a:rPr>
              <a:t>/n/home_rc/akitzmiller/.conda/envs/clone/bin/python -u -c "import setuptools, </a:t>
            </a:r>
          </a:p>
          <a:p>
            <a:pPr>
              <a:lnSpc>
                <a:spcPct val="150000"/>
              </a:lnSpc>
            </a:pPr>
            <a:r>
              <a:rPr lang="de-DE" sz="1000">
                <a:latin typeface="Andale Mono" charset="0"/>
                <a:ea typeface="Andale Mono" charset="0"/>
                <a:cs typeface="Andale Mono" charset="0"/>
              </a:rPr>
              <a:t>tokenize;__file__='/scratch/tmp/pip-build-hIvgDa/gattlib/setup.py';exec(compile(getattr</a:t>
            </a:r>
          </a:p>
          <a:p>
            <a:pPr>
              <a:lnSpc>
                <a:spcPct val="150000"/>
              </a:lnSpc>
            </a:pPr>
            <a:r>
              <a:rPr lang="de-DE" sz="1000">
                <a:latin typeface="Andale Mono" charset="0"/>
                <a:ea typeface="Andale Mono" charset="0"/>
                <a:cs typeface="Andale Mono" charset="0"/>
              </a:rPr>
              <a:t>(tokenize, 'open', open)(__file__).read().replace('\r\n', '\n'), __file__, 'exec'))" bdist_wheel </a:t>
            </a:r>
          </a:p>
          <a:p>
            <a:pPr>
              <a:lnSpc>
                <a:spcPct val="150000"/>
              </a:lnSpc>
            </a:pPr>
            <a:r>
              <a:rPr lang="de-DE" sz="1000">
                <a:latin typeface="Andale Mono" charset="0"/>
                <a:ea typeface="Andale Mono" charset="0"/>
                <a:cs typeface="Andale Mono" charset="0"/>
              </a:rPr>
              <a:t>-d /tmp/tmpzzZkCepip-wheel- --python-tag cp27:</a:t>
            </a:r>
          </a:p>
          <a:p>
            <a:pPr>
              <a:lnSpc>
                <a:spcPct val="150000"/>
              </a:lnSpc>
            </a:pPr>
            <a:r>
              <a:rPr lang="de-DE" sz="1000">
                <a:latin typeface="Andale Mono" charset="0"/>
                <a:ea typeface="Andale Mono" charset="0"/>
                <a:cs typeface="Andale Mono" charset="0"/>
              </a:rPr>
              <a:t>      building 'gattlib' extension</a:t>
            </a:r>
          </a:p>
          <a:p>
            <a:pPr>
              <a:lnSpc>
                <a:spcPct val="150000"/>
              </a:lnSpc>
            </a:pPr>
            <a:r>
              <a:rPr lang="de-DE" sz="1000">
                <a:latin typeface="Andale Mono" charset="0"/>
                <a:ea typeface="Andale Mono" charset="0"/>
                <a:cs typeface="Andale Mono" charset="0"/>
              </a:rPr>
              <a:t>      creating build</a:t>
            </a:r>
          </a:p>
          <a:p>
            <a:pPr>
              <a:lnSpc>
                <a:spcPct val="150000"/>
              </a:lnSpc>
            </a:pPr>
            <a:r>
              <a:rPr lang="de-DE" sz="1000">
                <a:latin typeface="Andale Mono" charset="0"/>
                <a:ea typeface="Andale Mono" charset="0"/>
                <a:cs typeface="Andale Mono" charset="0"/>
              </a:rPr>
              <a:t>      ...</a:t>
            </a:r>
          </a:p>
          <a:p>
            <a:pPr>
              <a:lnSpc>
                <a:spcPct val="150000"/>
              </a:lnSpc>
            </a:pPr>
            <a:r>
              <a:rPr lang="de-DE" sz="1000">
                <a:latin typeface="Andale Mono" charset="0"/>
                <a:ea typeface="Andale Mono" charset="0"/>
                <a:cs typeface="Andale Mono" charset="0"/>
              </a:rPr>
              <a:t>      creating build/temp.linux-x86_64-2.7/src/bluez/btio</a:t>
            </a:r>
          </a:p>
          <a:p>
            <a:pPr>
              <a:lnSpc>
                <a:spcPct val="150000"/>
              </a:lnSpc>
            </a:pPr>
            <a:r>
              <a:rPr lang="de-DE" sz="1000">
                <a:latin typeface="Andale Mono" charset="0"/>
                <a:ea typeface="Andale Mono" charset="0"/>
                <a:cs typeface="Andale Mono" charset="0"/>
              </a:rPr>
              <a:t>      gcc -pthread -fno-strict-aliasing -g -O2 -DNDEBUG </a:t>
            </a:r>
            <a:r>
              <a:rPr lang="mr-IN" sz="1000">
                <a:latin typeface="Andale Mono" charset="0"/>
                <a:ea typeface="Andale Mono" charset="0"/>
                <a:cs typeface="Andale Mono" charset="0"/>
              </a:rPr>
              <a:t>–</a:t>
            </a:r>
            <a:r>
              <a:rPr lang="de-DE" sz="1000">
                <a:latin typeface="Andale Mono" charset="0"/>
                <a:ea typeface="Andale Mono" charset="0"/>
                <a:cs typeface="Andale Mono" charset="0"/>
              </a:rPr>
              <a:t>g -fPIC -DVERSION="5.25" -c src/gattservices.cpp </a:t>
            </a:r>
          </a:p>
          <a:p>
            <a:pPr>
              <a:lnSpc>
                <a:spcPct val="150000"/>
              </a:lnSpc>
            </a:pPr>
            <a:r>
              <a:rPr lang="de-DE" sz="1000">
                <a:latin typeface="Andale Mono" charset="0"/>
                <a:ea typeface="Andale Mono" charset="0"/>
                <a:cs typeface="Andale Mono" charset="0"/>
              </a:rPr>
              <a:t>-o build/temp.linux-x86_64-2.7/src/gattservices.o</a:t>
            </a:r>
          </a:p>
          <a:p>
            <a:pPr>
              <a:lnSpc>
                <a:spcPct val="150000"/>
              </a:lnSpc>
            </a:pPr>
            <a:r>
              <a:rPr lang="de-DE" sz="1000">
                <a:latin typeface="Andale Mono" charset="0"/>
                <a:ea typeface="Andale Mono" charset="0"/>
                <a:cs typeface="Andale Mono" charset="0"/>
              </a:rPr>
              <a:t>      cc1plus: warning: command line option "-Wstrict-prototypes" is valid for Ada/C/ObjC but </a:t>
            </a:r>
          </a:p>
          <a:p>
            <a:pPr>
              <a:lnSpc>
                <a:spcPct val="150000"/>
              </a:lnSpc>
            </a:pPr>
            <a:r>
              <a:rPr lang="de-DE" sz="1000">
                <a:latin typeface="Andale Mono" charset="0"/>
                <a:ea typeface="Andale Mono" charset="0"/>
                <a:cs typeface="Andale Mono" charset="0"/>
              </a:rPr>
              <a:t>not for C++</a:t>
            </a:r>
          </a:p>
          <a:p>
            <a:pPr>
              <a:lnSpc>
                <a:spcPct val="150000"/>
              </a:lnSpc>
            </a:pPr>
            <a:r>
              <a:rPr lang="de-DE" sz="1000">
                <a:latin typeface="Andale Mono" charset="0"/>
                <a:ea typeface="Andale Mono" charset="0"/>
                <a:cs typeface="Andale Mono" charset="0"/>
              </a:rPr>
              <a:t>      In file included from src/gattlib.h:22,</a:t>
            </a:r>
          </a:p>
          <a:p>
            <a:pPr>
              <a:lnSpc>
                <a:spcPct val="150000"/>
              </a:lnSpc>
            </a:pPr>
            <a:r>
              <a:rPr lang="de-DE" sz="1000">
                <a:latin typeface="Andale Mono" charset="0"/>
                <a:ea typeface="Andale Mono" charset="0"/>
                <a:cs typeface="Andale Mono" charset="0"/>
              </a:rPr>
              <a:t>                       from src/gattservices.cpp:12:</a:t>
            </a:r>
          </a:p>
          <a:p>
            <a:pPr>
              <a:lnSpc>
                <a:spcPct val="150000"/>
              </a:lnSpc>
            </a:pPr>
            <a:r>
              <a:rPr lang="de-DE" sz="1000">
                <a:latin typeface="Andale Mono" charset="0"/>
                <a:ea typeface="Andale Mono" charset="0"/>
                <a:cs typeface="Andale Mono" charset="0"/>
              </a:rPr>
              <a:t>      src/bluez/attrib/gatt.h:25:27: error: bluetooth/sdp.h: No such file or directory</a:t>
            </a:r>
          </a:p>
        </p:txBody>
      </p:sp>
    </p:spTree>
    <p:extLst>
      <p:ext uri="{BB962C8B-B14F-4D97-AF65-F5344CB8AC3E}">
        <p14:creationId xmlns:p14="http://schemas.microsoft.com/office/powerpoint/2010/main" val="228561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58" y="2552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Map against a virtual digest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4331" y="1658164"/>
            <a:ext cx="8687227" cy="3390913"/>
          </a:xfrm>
        </p:spPr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n-US" sz="1800" dirty="0"/>
              <a:t>Perform a virtual restriction fragment digest on chromosome 12 and map the annotated samples to the largest fragments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Read the chromosome 12 sequence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Cut it with the </a:t>
            </a:r>
            <a:r>
              <a:rPr lang="en-US" sz="1600" dirty="0" err="1"/>
              <a:t>BisI</a:t>
            </a:r>
            <a:r>
              <a:rPr lang="en-US" sz="1600" dirty="0"/>
              <a:t> restriction enzyme (recognizes GCAGC, GCTGC, GCGGC and GCCGC)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Sort the unique fragments by size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Write the 3 largest fragments to 3 separate FASTA files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Run minimap2 with the annotated samples against each of the 3 largest fragments</a:t>
            </a:r>
          </a:p>
          <a:p>
            <a:pPr>
              <a:spcAft>
                <a:spcPts val="1000"/>
              </a:spcAft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92800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language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B5019A-D7F5-B644-B58A-DC6760B61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471612"/>
            <a:ext cx="8229600" cy="5057775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900"/>
              </a:spcBef>
            </a:pPr>
            <a:r>
              <a:rPr lang="en-US" dirty="0"/>
              <a:t>An interpreted language</a:t>
            </a:r>
          </a:p>
          <a:p>
            <a:pPr marL="800100" lvl="1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/>
              <a:t>Python source code (*.</a:t>
            </a:r>
            <a:r>
              <a:rPr lang="en-US" dirty="0" err="1"/>
              <a:t>py</a:t>
            </a:r>
            <a:r>
              <a:rPr lang="en-US" dirty="0"/>
              <a:t>) compiles to bytecode (*.</a:t>
            </a:r>
            <a:r>
              <a:rPr lang="en-US" dirty="0" err="1"/>
              <a:t>pyc</a:t>
            </a:r>
            <a:r>
              <a:rPr lang="en-US" dirty="0"/>
              <a:t>) that represents instructions to the Python interpreter</a:t>
            </a:r>
          </a:p>
          <a:p>
            <a:pPr marL="800100" lvl="1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/>
              <a:t>Slower than compiled C, faster than shell scripts, platform-independent</a:t>
            </a:r>
          </a:p>
          <a:p>
            <a:pPr marL="800100" lvl="1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/>
              <a:t>Interfaces well with compiled C libraries</a:t>
            </a:r>
          </a:p>
          <a:p>
            <a:pPr marL="800100" lvl="1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/>
              <a:t>Supports REPL </a:t>
            </a:r>
          </a:p>
          <a:p>
            <a:pPr lvl="1">
              <a:spcBef>
                <a:spcPts val="900"/>
              </a:spcBef>
            </a:pPr>
            <a:endParaRPr lang="en-US" dirty="0"/>
          </a:p>
          <a:p>
            <a:pPr>
              <a:spcBef>
                <a:spcPts val="900"/>
              </a:spcBef>
            </a:pPr>
            <a:r>
              <a:rPr lang="en-US" dirty="0"/>
              <a:t>Clean, pseudocode-like syntax</a:t>
            </a:r>
          </a:p>
          <a:p>
            <a:pPr marL="800100" lvl="1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/>
              <a:t>Small number of syntactic elements (no special line terminator, {}, () rarely used)</a:t>
            </a:r>
          </a:p>
          <a:p>
            <a:pPr marL="800100" lvl="1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/>
              <a:t>Consistent indentation is a structural element</a:t>
            </a:r>
          </a:p>
          <a:p>
            <a:pPr lvl="1">
              <a:spcBef>
                <a:spcPts val="900"/>
              </a:spcBef>
            </a:pPr>
            <a:endParaRPr lang="en-US" dirty="0"/>
          </a:p>
          <a:p>
            <a:pPr>
              <a:spcBef>
                <a:spcPts val="900"/>
              </a:spcBef>
            </a:pPr>
            <a:r>
              <a:rPr lang="en-US" dirty="0"/>
              <a:t>A wildly successful environment</a:t>
            </a:r>
          </a:p>
          <a:p>
            <a:pPr marL="800100" lvl="1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PyPI</a:t>
            </a:r>
            <a:r>
              <a:rPr lang="en-US" dirty="0"/>
              <a:t> includes &gt; 190,000 projects</a:t>
            </a:r>
          </a:p>
          <a:p>
            <a:pPr marL="800100" lvl="1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/>
              <a:t>Strong scientific computing support, web frameworks</a:t>
            </a:r>
          </a:p>
          <a:p>
            <a:pPr marL="800100" lvl="1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PyCon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etc.</a:t>
            </a:r>
          </a:p>
          <a:p>
            <a:pPr marL="800100" lvl="1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785268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language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B5019A-D7F5-B644-B58A-DC6760B61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471612"/>
            <a:ext cx="8229600" cy="5057775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1600" dirty="0"/>
              <a:t>Though Python is fundamentally based on objects, it provides multi-paradigm support</a:t>
            </a:r>
          </a:p>
          <a:p>
            <a:pPr marL="800100" lvl="1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Object-oriented (class, object)</a:t>
            </a:r>
          </a:p>
          <a:p>
            <a:pPr marL="800100" lvl="1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Procedural</a:t>
            </a:r>
          </a:p>
          <a:p>
            <a:pPr marL="800100" lvl="1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Functional (lambda, map, reduce)</a:t>
            </a:r>
          </a:p>
          <a:p>
            <a:pPr lvl="1">
              <a:spcBef>
                <a:spcPts val="900"/>
              </a:spcBef>
            </a:pPr>
            <a:endParaRPr lang="en-US" sz="1600" dirty="0"/>
          </a:p>
          <a:p>
            <a:pPr>
              <a:spcBef>
                <a:spcPts val="900"/>
              </a:spcBef>
            </a:pPr>
            <a:r>
              <a:rPr lang="en-US" sz="1600" dirty="0"/>
              <a:t>The Python 2 / 3 split is a major headache</a:t>
            </a:r>
          </a:p>
          <a:p>
            <a:pPr marL="914400" lvl="1" indent="-457200">
              <a:spcBef>
                <a:spcPts val="900"/>
              </a:spcBef>
              <a:buFont typeface="Arial" charset="0"/>
              <a:buChar char="•"/>
            </a:pPr>
            <a:r>
              <a:rPr lang="en-US" sz="1600" dirty="0"/>
              <a:t>A number of breaking changes were made between Python 2 and 3</a:t>
            </a:r>
          </a:p>
          <a:p>
            <a:pPr marL="914400" lvl="1" indent="-457200">
              <a:spcBef>
                <a:spcPts val="900"/>
              </a:spcBef>
              <a:buFont typeface="Arial" charset="0"/>
              <a:buChar char="•"/>
            </a:pPr>
            <a:r>
              <a:rPr lang="en-US" sz="1600" dirty="0"/>
              <a:t>A large amount of scientific code is based on 2</a:t>
            </a:r>
          </a:p>
          <a:p>
            <a:pPr marL="914400" lvl="1" indent="-457200">
              <a:spcBef>
                <a:spcPts val="900"/>
              </a:spcBef>
              <a:buFont typeface="Arial" charset="0"/>
              <a:buChar char="•"/>
            </a:pPr>
            <a:r>
              <a:rPr lang="en-US" sz="1600" dirty="0"/>
              <a:t>Python 2.7 is the last version, will be unsupported Jan 1, 2020 </a:t>
            </a:r>
          </a:p>
          <a:p>
            <a:pPr marL="800100" lvl="1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345267" y="5317067"/>
            <a:ext cx="3597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We'll be using Python 3 today</a:t>
            </a:r>
          </a:p>
        </p:txBody>
      </p:sp>
    </p:spTree>
    <p:extLst>
      <p:ext uri="{BB962C8B-B14F-4D97-AF65-F5344CB8AC3E}">
        <p14:creationId xmlns:p14="http://schemas.microsoft.com/office/powerpoint/2010/main" val="79294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Jupyter Lab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B5019A-D7F5-B644-B58A-DC6760B61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471612"/>
            <a:ext cx="8229600" cy="5057775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1600" dirty="0" err="1"/>
              <a:t>Jupyter</a:t>
            </a:r>
            <a:r>
              <a:rPr lang="en-US" sz="1600" dirty="0"/>
              <a:t> Lab is a web-based, multi-language execution environment</a:t>
            </a:r>
          </a:p>
          <a:p>
            <a:pPr marL="800100" lvl="1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Successor to </a:t>
            </a:r>
            <a:r>
              <a:rPr lang="en-US" sz="1600" dirty="0" err="1"/>
              <a:t>IPython</a:t>
            </a:r>
            <a:r>
              <a:rPr lang="en-US" sz="1600" dirty="0"/>
              <a:t> Notebook, </a:t>
            </a:r>
            <a:r>
              <a:rPr lang="en-US" sz="1600" dirty="0" err="1"/>
              <a:t>Jupyter</a:t>
            </a:r>
            <a:r>
              <a:rPr lang="en-US" sz="1600" dirty="0"/>
              <a:t> Notebook</a:t>
            </a:r>
          </a:p>
          <a:p>
            <a:pPr marL="800100" lvl="1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Supports Python, R, Julia, et al.</a:t>
            </a:r>
          </a:p>
          <a:p>
            <a:pPr marL="800100" lvl="1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list of "cells" that can be Markdown (description, annotation, comments), or interpreted code (Python, R, Julia, etc.)</a:t>
            </a:r>
          </a:p>
          <a:p>
            <a:pPr marL="800100" lvl="1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>
              <a:spcBef>
                <a:spcPts val="900"/>
              </a:spcBef>
            </a:pPr>
            <a:r>
              <a:rPr lang="en-US" sz="1600" i="1" dirty="0"/>
              <a:t>Execution of a cell is a Shift-Enter; Enter gets a new line in the same cell.</a:t>
            </a:r>
          </a:p>
          <a:p>
            <a:pPr lvl="1">
              <a:spcBef>
                <a:spcPts val="900"/>
              </a:spcBef>
            </a:pPr>
            <a:r>
              <a:rPr lang="en-US" sz="1600" i="1" dirty="0"/>
              <a:t>New cell above: 'A'</a:t>
            </a:r>
          </a:p>
          <a:p>
            <a:pPr lvl="1">
              <a:spcBef>
                <a:spcPts val="900"/>
              </a:spcBef>
            </a:pPr>
            <a:r>
              <a:rPr lang="en-US" sz="1600" i="1" dirty="0"/>
              <a:t>New cell below: 'B'</a:t>
            </a:r>
          </a:p>
          <a:p>
            <a:pPr marL="800100" lvl="1" indent="-34290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1347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58" y="2552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Instead of primitive types</a:t>
            </a:r>
            <a:r>
              <a:rPr lang="mr-IN" sz="3600"/>
              <a:t>…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942" y="1477434"/>
            <a:ext cx="8523925" cy="690033"/>
          </a:xfrm>
        </p:spPr>
        <p:txBody>
          <a:bodyPr>
            <a:normAutofit fontScale="92500"/>
          </a:bodyPr>
          <a:lstStyle/>
          <a:p>
            <a:r>
              <a:rPr lang="en-US" sz="2400"/>
              <a:t>Most compiled languages have “primitive types” of a particular size</a:t>
            </a:r>
          </a:p>
          <a:p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1312590" y="2167467"/>
            <a:ext cx="52325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char x  = ‘a’;   /* single byte */</a:t>
            </a:r>
          </a:p>
          <a:p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int i   = 1;     /* may be 2 or 4 bytes</a:t>
            </a:r>
          </a:p>
          <a:p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                   depending on the system */</a:t>
            </a:r>
          </a:p>
          <a:p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float j = 1.5;   /* 4 bytes */</a:t>
            </a:r>
          </a:p>
          <a:p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float[10] list;  /* list of 10 4 byte floats */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6942" y="3682028"/>
            <a:ext cx="8365066" cy="690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That can support compiler-enforced rules</a:t>
            </a:r>
          </a:p>
          <a:p>
            <a:endParaRPr lang="en-US" sz="2200"/>
          </a:p>
        </p:txBody>
      </p:sp>
      <p:sp>
        <p:nvSpPr>
          <p:cNvPr id="6" name="TextBox 5"/>
          <p:cNvSpPr txBox="1"/>
          <p:nvPr/>
        </p:nvSpPr>
        <p:spPr>
          <a:xfrm>
            <a:off x="1312590" y="4187674"/>
            <a:ext cx="71417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float j = 1.5;</a:t>
            </a:r>
          </a:p>
          <a:p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printf("Hello World%s\n", j);</a:t>
            </a:r>
          </a:p>
          <a:p>
            <a:endParaRPr lang="en-US" sz="140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warning: format specifies type 'char *' but the argument has type 'float'</a:t>
            </a:r>
          </a:p>
        </p:txBody>
      </p:sp>
    </p:spTree>
    <p:extLst>
      <p:ext uri="{BB962C8B-B14F-4D97-AF65-F5344CB8AC3E}">
        <p14:creationId xmlns:p14="http://schemas.microsoft.com/office/powerpoint/2010/main" val="89861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58" y="2552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Python uses object-oriented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942" y="1477434"/>
            <a:ext cx="8523925" cy="690033"/>
          </a:xfrm>
        </p:spPr>
        <p:txBody>
          <a:bodyPr>
            <a:normAutofit fontScale="92500" lnSpcReduction="20000"/>
          </a:bodyPr>
          <a:lstStyle/>
          <a:p>
            <a:r>
              <a:rPr lang="en-US" sz="2400"/>
              <a:t>A “class” is an advanced type that can combine data and operations on that data</a:t>
            </a:r>
          </a:p>
          <a:p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4350729" y="2368323"/>
            <a:ext cx="4275529" cy="3362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class Point(object):</a:t>
            </a:r>
          </a:p>
          <a:p>
            <a:pPr>
              <a:lnSpc>
                <a:spcPts val="1740"/>
              </a:lnSpc>
            </a:pPr>
            <a:endParaRPr lang="en-US" sz="120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    def __init__(self, x, y):</a:t>
            </a:r>
          </a:p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        self.x = x</a:t>
            </a:r>
          </a:p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        self.y = y</a:t>
            </a:r>
          </a:p>
          <a:p>
            <a:pPr>
              <a:lnSpc>
                <a:spcPts val="1740"/>
              </a:lnSpc>
            </a:pPr>
            <a:endParaRPr lang="en-US" sz="120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    def isOrigin(self):</a:t>
            </a:r>
          </a:p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        if self.x == 0 and self.y == 0:</a:t>
            </a:r>
          </a:p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            return True</a:t>
            </a:r>
          </a:p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        else:</a:t>
            </a:r>
          </a:p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            return False</a:t>
            </a:r>
          </a:p>
          <a:p>
            <a:pPr>
              <a:lnSpc>
                <a:spcPts val="1740"/>
              </a:lnSpc>
            </a:pPr>
            <a:endParaRPr lang="en-US" sz="120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    def __str__(self):</a:t>
            </a:r>
          </a:p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        return '(%d, %d)' % (self.x, self.y)</a:t>
            </a:r>
          </a:p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       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14267" y="2503596"/>
            <a:ext cx="3091912" cy="3091912"/>
            <a:chOff x="794812" y="2903349"/>
            <a:chExt cx="3091912" cy="3091912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2213675" y="2903349"/>
              <a:ext cx="7749" cy="3091912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6200000" flipH="1">
              <a:off x="2336893" y="2737186"/>
              <a:ext cx="7749" cy="3091912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3008354" y="3570555"/>
              <a:ext cx="45719" cy="457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4641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58" y="2552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Python uses object-oriented classes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1307" y="2882240"/>
            <a:ext cx="321754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900">
                <a:latin typeface="Andale Mono" charset="0"/>
                <a:ea typeface="Andale Mono" charset="0"/>
                <a:cs typeface="Andale Mono" charset="0"/>
              </a:rPr>
              <a:t>class Point(object):</a:t>
            </a:r>
          </a:p>
          <a:p>
            <a:endParaRPr lang="mr-IN" sz="90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mr-IN" sz="900">
                <a:latin typeface="Andale Mono" charset="0"/>
                <a:ea typeface="Andale Mono" charset="0"/>
                <a:cs typeface="Andale Mono" charset="0"/>
              </a:rPr>
              <a:t>    def __init__(self, x, y):</a:t>
            </a:r>
          </a:p>
          <a:p>
            <a:r>
              <a:rPr lang="mr-IN" sz="900">
                <a:latin typeface="Andale Mono" charset="0"/>
                <a:ea typeface="Andale Mono" charset="0"/>
                <a:cs typeface="Andale Mono" charset="0"/>
              </a:rPr>
              <a:t>        self.x = x</a:t>
            </a:r>
          </a:p>
          <a:p>
            <a:r>
              <a:rPr lang="mr-IN" sz="900">
                <a:latin typeface="Andale Mono" charset="0"/>
                <a:ea typeface="Andale Mono" charset="0"/>
                <a:cs typeface="Andale Mono" charset="0"/>
              </a:rPr>
              <a:t>        self.y = y</a:t>
            </a:r>
          </a:p>
          <a:p>
            <a:endParaRPr lang="mr-IN" sz="90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mr-IN" sz="900">
                <a:latin typeface="Andale Mono" charset="0"/>
                <a:ea typeface="Andale Mono" charset="0"/>
                <a:cs typeface="Andale Mono" charset="0"/>
              </a:rPr>
              <a:t>    def isOrigin(self):</a:t>
            </a:r>
          </a:p>
          <a:p>
            <a:r>
              <a:rPr lang="mr-IN" sz="900">
                <a:latin typeface="Andale Mono" charset="0"/>
                <a:ea typeface="Andale Mono" charset="0"/>
                <a:cs typeface="Andale Mono" charset="0"/>
              </a:rPr>
              <a:t>        if self.x == 0 and self.y == 0:</a:t>
            </a:r>
          </a:p>
          <a:p>
            <a:r>
              <a:rPr lang="mr-IN" sz="900">
                <a:latin typeface="Andale Mono" charset="0"/>
                <a:ea typeface="Andale Mono" charset="0"/>
                <a:cs typeface="Andale Mono" charset="0"/>
              </a:rPr>
              <a:t>            return True</a:t>
            </a:r>
          </a:p>
          <a:p>
            <a:r>
              <a:rPr lang="mr-IN" sz="900">
                <a:latin typeface="Andale Mono" charset="0"/>
                <a:ea typeface="Andale Mono" charset="0"/>
                <a:cs typeface="Andale Mono" charset="0"/>
              </a:rPr>
              <a:t>        else:</a:t>
            </a:r>
          </a:p>
          <a:p>
            <a:r>
              <a:rPr lang="mr-IN" sz="900">
                <a:latin typeface="Andale Mono" charset="0"/>
                <a:ea typeface="Andale Mono" charset="0"/>
                <a:cs typeface="Andale Mono" charset="0"/>
              </a:rPr>
              <a:t>            return False</a:t>
            </a:r>
          </a:p>
          <a:p>
            <a:endParaRPr lang="mr-IN" sz="90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mr-IN" sz="900">
                <a:latin typeface="Andale Mono" charset="0"/>
                <a:ea typeface="Andale Mono" charset="0"/>
                <a:cs typeface="Andale Mono" charset="0"/>
              </a:rPr>
              <a:t>    def __str__(self):</a:t>
            </a:r>
          </a:p>
          <a:p>
            <a:r>
              <a:rPr lang="mr-IN" sz="900">
                <a:latin typeface="Andale Mono" charset="0"/>
                <a:ea typeface="Andale Mono" charset="0"/>
                <a:cs typeface="Andale Mono" charset="0"/>
              </a:rPr>
              <a:t>        return '(%d, %d)' % (self.x, self.y)</a:t>
            </a:r>
          </a:p>
          <a:p>
            <a:r>
              <a:rPr lang="en-US" sz="900">
                <a:latin typeface="Andale Mono" charset="0"/>
                <a:ea typeface="Andale Mono" charset="0"/>
                <a:cs typeface="Andale Mono" charset="0"/>
              </a:rPr>
              <a:t>     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3098" y="1978435"/>
            <a:ext cx="4802918" cy="4254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# Create a Point by calling __init__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point1 = Point(0,0)</a:t>
            </a:r>
            <a:endParaRPr lang="en-US" sz="1400" i="1">
              <a:solidFill>
                <a:schemeClr val="tx2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type(point1)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    Point</a:t>
            </a:r>
          </a:p>
          <a:p>
            <a:pPr>
              <a:lnSpc>
                <a:spcPct val="150000"/>
              </a:lnSpc>
            </a:pPr>
            <a:r>
              <a:rPr lang="en-US" sz="1400" i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# Dot (.) operator accesses class functions</a:t>
            </a:r>
            <a:endParaRPr lang="en-US" sz="140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point1.isOrigin()</a:t>
            </a:r>
            <a:endParaRPr lang="en-US" sz="1400" i="1">
              <a:solidFill>
                <a:schemeClr val="tx2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    True</a:t>
            </a:r>
          </a:p>
          <a:p>
            <a:pPr>
              <a:lnSpc>
                <a:spcPct val="150000"/>
              </a:lnSpc>
            </a:pPr>
            <a:r>
              <a:rPr lang="en-US" sz="1400" i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# Dot also accesses class data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point1.x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    0</a:t>
            </a:r>
          </a:p>
          <a:p>
            <a:pPr>
              <a:lnSpc>
                <a:spcPct val="150000"/>
              </a:lnSpc>
            </a:pPr>
            <a:r>
              <a:rPr lang="en-US" sz="1400" i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# print() uses the __str__ function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print(point1)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    (0,0)        </a:t>
            </a:r>
          </a:p>
        </p:txBody>
      </p:sp>
    </p:spTree>
    <p:extLst>
      <p:ext uri="{BB962C8B-B14F-4D97-AF65-F5344CB8AC3E}">
        <p14:creationId xmlns:p14="http://schemas.microsoft.com/office/powerpoint/2010/main" val="1795549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58" y="25527"/>
            <a:ext cx="7580023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/>
              <a:t>String literals are objects with functions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2665" y="2040340"/>
            <a:ext cx="4802918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# Create a str by calling str.__init__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string_literal = 'string_literal'</a:t>
            </a:r>
            <a:endParaRPr lang="en-US" sz="1400" i="1">
              <a:solidFill>
                <a:schemeClr val="tx2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type(string_literal)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    str</a:t>
            </a:r>
          </a:p>
          <a:p>
            <a:pPr>
              <a:lnSpc>
                <a:spcPct val="150000"/>
              </a:lnSpc>
            </a:pPr>
            <a:r>
              <a:rPr lang="en-US" sz="1400" i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# Dot (.) operator accesses class functions</a:t>
            </a:r>
            <a:endParaRPr lang="en-US" sz="140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'string {}'.format('literal')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    'string literal'</a:t>
            </a:r>
          </a:p>
          <a:p>
            <a:pPr>
              <a:lnSpc>
                <a:spcPct val="150000"/>
              </a:lnSpc>
            </a:pPr>
            <a:r>
              <a:rPr lang="en-US" sz="1400" i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# Capitalize it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'string literal'.capitalize()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    'String literal'</a:t>
            </a:r>
          </a:p>
        </p:txBody>
      </p:sp>
    </p:spTree>
    <p:extLst>
      <p:ext uri="{BB962C8B-B14F-4D97-AF65-F5344CB8AC3E}">
        <p14:creationId xmlns:p14="http://schemas.microsoft.com/office/powerpoint/2010/main" val="175644688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fx-template" id="{09CF3D49-F052-EA44-9AA5-91ACDE7730C5}" vid="{B3ACFB98-8FA5-E448-A88C-65990DF924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ifx-template</Template>
  <TotalTime>11293</TotalTime>
  <Words>2250</Words>
  <Application>Microsoft Macintosh PowerPoint</Application>
  <PresentationFormat>On-screen Show (4:3)</PresentationFormat>
  <Paragraphs>270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Andale Mono</vt:lpstr>
      <vt:lpstr>Arial</vt:lpstr>
      <vt:lpstr>Georgia</vt:lpstr>
      <vt:lpstr>Mangal</vt:lpstr>
      <vt:lpstr>Custom Design</vt:lpstr>
      <vt:lpstr>Introduction to Python</vt:lpstr>
      <vt:lpstr>Course setup</vt:lpstr>
      <vt:lpstr>Python language</vt:lpstr>
      <vt:lpstr>Python language</vt:lpstr>
      <vt:lpstr>Jupyter Lab</vt:lpstr>
      <vt:lpstr>Instead of primitive types…</vt:lpstr>
      <vt:lpstr>Python uses object-oriented classes</vt:lpstr>
      <vt:lpstr>Python uses object-oriented classes</vt:lpstr>
      <vt:lpstr>String literals are objects with functions</vt:lpstr>
      <vt:lpstr>Use dir() and autocomplete to see functions</vt:lpstr>
      <vt:lpstr>Classes, types, and even functions are objects</vt:lpstr>
      <vt:lpstr>Python packages</vt:lpstr>
      <vt:lpstr>Python packages</vt:lpstr>
      <vt:lpstr>Python packages</vt:lpstr>
      <vt:lpstr>Virtual environments</vt:lpstr>
      <vt:lpstr>Anaconda</vt:lpstr>
      <vt:lpstr>Anaconda virtual environments</vt:lpstr>
      <vt:lpstr>Anaconda virtual environments</vt:lpstr>
      <vt:lpstr>Anaconda virtual environments</vt:lpstr>
      <vt:lpstr>Anaconda virtual environments</vt:lpstr>
      <vt:lpstr>Anaconda virtual environments</vt:lpstr>
      <vt:lpstr>Map against a virtual digest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Kitzmiller, Aaron J</dc:creator>
  <cp:lastModifiedBy>Microsoft Office User</cp:lastModifiedBy>
  <cp:revision>108</cp:revision>
  <cp:lastPrinted>2019-08-13T18:50:29Z</cp:lastPrinted>
  <dcterms:created xsi:type="dcterms:W3CDTF">2019-07-30T20:24:36Z</dcterms:created>
  <dcterms:modified xsi:type="dcterms:W3CDTF">2019-08-15T18:58:40Z</dcterms:modified>
</cp:coreProperties>
</file>